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5" r:id="rId2"/>
    <p:sldId id="256" r:id="rId3"/>
    <p:sldId id="257" r:id="rId4"/>
    <p:sldId id="258" r:id="rId5"/>
    <p:sldId id="260" r:id="rId6"/>
    <p:sldId id="264" r:id="rId7"/>
    <p:sldId id="261" r:id="rId8"/>
    <p:sldId id="267" r:id="rId9"/>
    <p:sldId id="268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814" y="-9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2F43E818-87C5-45EC-ABEC-2C33C5D99819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58C55CFA-86AC-42C9-BFDF-C9B4B02F001B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E818-87C5-45EC-ABEC-2C33C5D99819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55CFA-86AC-42C9-BFDF-C9B4B02F00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E818-87C5-45EC-ABEC-2C33C5D99819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55CFA-86AC-42C9-BFDF-C9B4B02F00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E818-87C5-45EC-ABEC-2C33C5D99819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55CFA-86AC-42C9-BFDF-C9B4B02F00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E818-87C5-45EC-ABEC-2C33C5D99819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55CFA-86AC-42C9-BFDF-C9B4B02F00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E818-87C5-45EC-ABEC-2C33C5D99819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55CFA-86AC-42C9-BFDF-C9B4B02F001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E818-87C5-45EC-ABEC-2C33C5D99819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55CFA-86AC-42C9-BFDF-C9B4B02F00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E818-87C5-45EC-ABEC-2C33C5D99819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55CFA-86AC-42C9-BFDF-C9B4B02F00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E818-87C5-45EC-ABEC-2C33C5D99819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55CFA-86AC-42C9-BFDF-C9B4B02F00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E818-87C5-45EC-ABEC-2C33C5D99819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55CFA-86AC-42C9-BFDF-C9B4B02F001B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43E818-87C5-45EC-ABEC-2C33C5D99819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C55CFA-86AC-42C9-BFDF-C9B4B02F001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2F43E818-87C5-45EC-ABEC-2C33C5D99819}" type="datetimeFigureOut">
              <a:rPr lang="en-US" smtClean="0"/>
              <a:t>3/11/2015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58C55CFA-86AC-42C9-BFDF-C9B4B02F001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ushmm.org/learn/students/the-holocaust-a-learning-site-for-students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4572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Now!</a:t>
            </a:r>
            <a:endParaRPr lang="en-US" sz="6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419600"/>
          </a:xfrm>
        </p:spPr>
        <p:txBody>
          <a:bodyPr>
            <a:noAutofit/>
          </a:bodyPr>
          <a:lstStyle/>
          <a:p>
            <a:r>
              <a:rPr lang="en-US" sz="4500" b="1" dirty="0" smtClean="0"/>
              <a:t>What do you know about </a:t>
            </a:r>
            <a:r>
              <a:rPr lang="en-US" sz="4500" b="1" u="sng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reliable sources</a:t>
            </a:r>
            <a:r>
              <a:rPr lang="en-US" sz="4500" b="1" dirty="0" smtClean="0"/>
              <a:t>?</a:t>
            </a:r>
            <a:br>
              <a:rPr lang="en-US" sz="4500" b="1" dirty="0" smtClean="0"/>
            </a:br>
            <a:endParaRPr lang="en-US" sz="4500" b="1" dirty="0" smtClean="0"/>
          </a:p>
          <a:p>
            <a:r>
              <a:rPr lang="en-US" sz="4500" b="1" dirty="0" smtClean="0"/>
              <a:t>When using research, what websites would you use and not use?</a:t>
            </a:r>
            <a:endParaRPr lang="en-US" sz="4500" b="1" dirty="0"/>
          </a:p>
        </p:txBody>
      </p:sp>
    </p:spTree>
    <p:extLst>
      <p:ext uri="{BB962C8B-B14F-4D97-AF65-F5344CB8AC3E}">
        <p14:creationId xmlns:p14="http://schemas.microsoft.com/office/powerpoint/2010/main" val="3735379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 descr="http://www.publicdomainpictures.net/pictures/80000/nahled/drawing-pencil-clip-a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071415">
            <a:off x="4687663" y="4367329"/>
            <a:ext cx="3894814" cy="10639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u="sng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your own…</a:t>
            </a:r>
            <a:endParaRPr lang="en-US" b="1" u="sng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2323652"/>
            <a:ext cx="7924800" cy="3508977"/>
          </a:xfrm>
        </p:spPr>
        <p:txBody>
          <a:bodyPr>
            <a:normAutofit/>
          </a:bodyPr>
          <a:lstStyle/>
          <a:p>
            <a:r>
              <a:rPr lang="en-US" sz="3500" b="1" dirty="0" smtClean="0"/>
              <a:t>Complete questions </a:t>
            </a:r>
            <a:r>
              <a:rPr lang="en-US" sz="3500" b="1" dirty="0"/>
              <a:t>5-9 on page </a:t>
            </a:r>
            <a:r>
              <a:rPr lang="en-US" sz="3500" b="1" dirty="0" smtClean="0"/>
              <a:t>143-144 of Springboard</a:t>
            </a:r>
            <a:endParaRPr lang="en-US" sz="3500" b="1" dirty="0"/>
          </a:p>
        </p:txBody>
      </p:sp>
      <p:pic>
        <p:nvPicPr>
          <p:cNvPr id="10242" name="Picture 2" descr="http://thumb1.shutterstock.com/display_pic_with_logo/687784/118935880/stock-vector-a-group-of-young-adolescent-students-boys-and-girls-around-a-table-with-a-computer-doing-work-11893588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378" b="13258"/>
          <a:stretch/>
        </p:blipFill>
        <p:spPr bwMode="auto">
          <a:xfrm>
            <a:off x="762000" y="3657601"/>
            <a:ext cx="4286250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25955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500" b="1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Effective Research</a:t>
            </a:r>
            <a:endParaRPr lang="en-US" sz="4500" b="1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 Language Arts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232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228600"/>
            <a:ext cx="7024744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5000" b="1" u="sng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Vocabulary: Research</a:t>
            </a:r>
            <a:endParaRPr lang="en-US" sz="5000" b="1" u="sng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029200"/>
          </a:xfrm>
        </p:spPr>
        <p:txBody>
          <a:bodyPr>
            <a:normAutofit/>
          </a:bodyPr>
          <a:lstStyle/>
          <a:p>
            <a:r>
              <a:rPr lang="en-US" sz="3500" b="1" u="sng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Verb: </a:t>
            </a:r>
            <a:r>
              <a:rPr lang="en-US" sz="3500" b="1" dirty="0"/>
              <a:t>The process of </a:t>
            </a:r>
            <a:r>
              <a:rPr lang="en-US" sz="3500" b="1" dirty="0">
                <a:solidFill>
                  <a:schemeClr val="bg2">
                    <a:lumMod val="75000"/>
                  </a:schemeClr>
                </a:solidFill>
              </a:rPr>
              <a:t>locating information</a:t>
            </a:r>
            <a:r>
              <a:rPr lang="en-US" sz="3500" b="1" dirty="0"/>
              <a:t> from a </a:t>
            </a:r>
            <a:r>
              <a:rPr lang="en-US" sz="3500" b="1" dirty="0">
                <a:solidFill>
                  <a:schemeClr val="bg2">
                    <a:lumMod val="75000"/>
                  </a:schemeClr>
                </a:solidFill>
              </a:rPr>
              <a:t>variety of </a:t>
            </a:r>
            <a:r>
              <a:rPr lang="en-US" sz="3500" b="1" dirty="0" smtClean="0">
                <a:solidFill>
                  <a:schemeClr val="bg2">
                    <a:lumMod val="75000"/>
                  </a:schemeClr>
                </a:solidFill>
              </a:rPr>
              <a:t>sources</a:t>
            </a:r>
            <a:br>
              <a:rPr lang="en-US" sz="3500" b="1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3500" b="1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en-US" sz="3500" b="1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3500" b="1" dirty="0"/>
              <a:t/>
            </a:r>
            <a:br>
              <a:rPr lang="en-US" sz="3500" b="1" dirty="0"/>
            </a:br>
            <a:r>
              <a:rPr lang="en-US" sz="3500" b="1" dirty="0" smtClean="0"/>
              <a:t/>
            </a:r>
            <a:br>
              <a:rPr lang="en-US" sz="3500" b="1" dirty="0" smtClean="0"/>
            </a:br>
            <a:endParaRPr lang="en-US" sz="3500" b="1" dirty="0"/>
          </a:p>
          <a:p>
            <a:r>
              <a:rPr lang="en-US" sz="3500" b="1" u="sng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Noun: </a:t>
            </a:r>
            <a:r>
              <a:rPr lang="en-US" sz="3500" b="1" dirty="0"/>
              <a:t>the </a:t>
            </a:r>
            <a:r>
              <a:rPr lang="en-US" sz="3500" b="1" dirty="0">
                <a:solidFill>
                  <a:schemeClr val="bg2">
                    <a:lumMod val="75000"/>
                  </a:schemeClr>
                </a:solidFill>
              </a:rPr>
              <a:t>information found </a:t>
            </a:r>
            <a:r>
              <a:rPr lang="en-US" sz="3500" b="1" dirty="0"/>
              <a:t>from investigation sources</a:t>
            </a:r>
          </a:p>
        </p:txBody>
      </p:sp>
      <p:pic>
        <p:nvPicPr>
          <p:cNvPr id="1026" name="Picture 2" descr="http://www.picgifs.com/clip-art/computer/computers/clip-art-computers-07026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590800"/>
            <a:ext cx="2590800" cy="2652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humbs.dreamstime.com/z/cartoon-businessman-sitting-office-chair-reading-newspaper-vector-illustration-his-3935805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30" t="4244" r="10590" b="9018"/>
          <a:stretch/>
        </p:blipFill>
        <p:spPr bwMode="auto">
          <a:xfrm>
            <a:off x="5867400" y="2667000"/>
            <a:ext cx="2317531" cy="2687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clker.com/cliparts/f/2/0/d/13092826961846867720pencil-f-md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193" y="3352800"/>
            <a:ext cx="1600200" cy="16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5632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cdn-0.freeclipartnow.com/d/10542-6/magnifying-glas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286000"/>
            <a:ext cx="1905000" cy="161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u="sng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b="1" u="sng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teps </a:t>
            </a:r>
            <a:r>
              <a:rPr lang="en-US" b="1" u="sng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the </a:t>
            </a:r>
            <a:r>
              <a:rPr lang="en-US" b="1" u="sng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Research</a:t>
            </a:r>
            <a:r>
              <a:rPr lang="en-US" b="1" u="sng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P</a:t>
            </a:r>
            <a:r>
              <a:rPr lang="en-US" b="1" u="sng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rocess</a:t>
            </a:r>
            <a:endParaRPr lang="en-US" b="1" u="sng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Autofit/>
          </a:bodyPr>
          <a:lstStyle/>
          <a:p>
            <a:pPr marL="525780" indent="-457200">
              <a:buFont typeface="+mj-lt"/>
              <a:buAutoNum type="arabicPeriod"/>
            </a:pPr>
            <a:r>
              <a:rPr lang="en-US" sz="2800" b="1" u="sng" dirty="0">
                <a:solidFill>
                  <a:schemeClr val="bg2">
                    <a:lumMod val="75000"/>
                  </a:schemeClr>
                </a:solidFill>
              </a:rPr>
              <a:t>Identify</a:t>
            </a:r>
            <a:r>
              <a:rPr lang="en-US" sz="2800" b="1" dirty="0"/>
              <a:t> the </a:t>
            </a:r>
            <a:r>
              <a:rPr lang="en-US" sz="2800" b="1" u="sng" dirty="0">
                <a:solidFill>
                  <a:schemeClr val="bg2">
                    <a:lumMod val="75000"/>
                  </a:schemeClr>
                </a:solidFill>
              </a:rPr>
              <a:t>issue</a:t>
            </a:r>
            <a:r>
              <a:rPr lang="en-US" sz="2800" b="1" dirty="0"/>
              <a:t> or problem</a:t>
            </a:r>
            <a:r>
              <a:rPr lang="en-US" sz="2800" b="1" dirty="0" smtClean="0"/>
              <a:t>.</a:t>
            </a:r>
            <a:br>
              <a:rPr lang="en-US" sz="2800" b="1" dirty="0" smtClean="0"/>
            </a:br>
            <a:endParaRPr lang="en-US" sz="2800" b="1" dirty="0"/>
          </a:p>
          <a:p>
            <a:pPr marL="525780" indent="-457200">
              <a:buFont typeface="+mj-lt"/>
              <a:buAutoNum type="arabicPeriod"/>
            </a:pPr>
            <a:r>
              <a:rPr lang="en-US" sz="2800" b="1" dirty="0"/>
              <a:t>Form </a:t>
            </a:r>
            <a:r>
              <a:rPr lang="en-US" sz="2800" b="1" u="sng" dirty="0">
                <a:solidFill>
                  <a:schemeClr val="bg2">
                    <a:lumMod val="75000"/>
                  </a:schemeClr>
                </a:solidFill>
              </a:rPr>
              <a:t>questions</a:t>
            </a:r>
            <a:r>
              <a:rPr lang="en-US" sz="2800" b="1" dirty="0" smtClean="0"/>
              <a:t>.</a:t>
            </a:r>
            <a:br>
              <a:rPr lang="en-US" sz="2800" b="1" dirty="0" smtClean="0"/>
            </a:br>
            <a:endParaRPr lang="en-US" sz="2800" b="1" dirty="0"/>
          </a:p>
          <a:p>
            <a:pPr marL="525780" indent="-457200">
              <a:buFont typeface="+mj-lt"/>
              <a:buAutoNum type="arabicPeriod"/>
            </a:pPr>
            <a:r>
              <a:rPr lang="en-US" sz="2800" b="1" dirty="0"/>
              <a:t>Gather </a:t>
            </a:r>
            <a:r>
              <a:rPr lang="en-US" sz="2800" b="1" u="sng" dirty="0">
                <a:solidFill>
                  <a:schemeClr val="bg2">
                    <a:lumMod val="75000"/>
                  </a:schemeClr>
                </a:solidFill>
              </a:rPr>
              <a:t>evidence</a:t>
            </a:r>
            <a:r>
              <a:rPr lang="en-US" sz="2800" b="1" u="sng" dirty="0" smtClean="0">
                <a:solidFill>
                  <a:schemeClr val="bg2">
                    <a:lumMod val="75000"/>
                  </a:schemeClr>
                </a:solidFill>
              </a:rPr>
              <a:t>.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endParaRPr lang="en-US" sz="2800" b="1" dirty="0"/>
          </a:p>
          <a:p>
            <a:pPr marL="525780" indent="-457200">
              <a:buFont typeface="+mj-lt"/>
              <a:buAutoNum type="arabicPeriod"/>
            </a:pPr>
            <a:r>
              <a:rPr lang="en-US" sz="2800" b="1" dirty="0"/>
              <a:t>Interpret information and </a:t>
            </a:r>
            <a:r>
              <a:rPr lang="en-US" sz="2800" b="1" u="sng" dirty="0">
                <a:solidFill>
                  <a:schemeClr val="bg2">
                    <a:lumMod val="75000"/>
                  </a:schemeClr>
                </a:solidFill>
              </a:rPr>
              <a:t>draw conclusions</a:t>
            </a:r>
            <a:r>
              <a:rPr lang="en-US" sz="2800" b="1" dirty="0" smtClean="0"/>
              <a:t>.</a:t>
            </a:r>
            <a:br>
              <a:rPr lang="en-US" sz="2800" b="1" dirty="0" smtClean="0"/>
            </a:br>
            <a:endParaRPr lang="en-US" sz="2800" b="1" dirty="0"/>
          </a:p>
          <a:p>
            <a:pPr marL="525780" indent="-457200">
              <a:buFont typeface="+mj-lt"/>
              <a:buAutoNum type="arabicPeriod"/>
            </a:pPr>
            <a:r>
              <a:rPr lang="en-US" sz="2800" b="1" u="sng" dirty="0">
                <a:solidFill>
                  <a:schemeClr val="bg2">
                    <a:lumMod val="75000"/>
                  </a:schemeClr>
                </a:solidFill>
              </a:rPr>
              <a:t>Communicate findings</a:t>
            </a:r>
            <a:r>
              <a:rPr lang="en-US" sz="2800" b="1" dirty="0"/>
              <a:t> </a:t>
            </a:r>
            <a:r>
              <a:rPr lang="en-US" sz="2800" b="1" dirty="0" smtClean="0"/>
              <a:t/>
            </a:r>
            <a:br>
              <a:rPr lang="en-US" sz="2800" b="1" dirty="0" smtClean="0"/>
            </a:br>
            <a:r>
              <a:rPr lang="en-US" sz="2800" b="1" dirty="0" smtClean="0"/>
              <a:t>(</a:t>
            </a:r>
            <a:r>
              <a:rPr lang="en-US" sz="2800" b="1" dirty="0"/>
              <a:t>quote or paraphrase</a:t>
            </a:r>
            <a:r>
              <a:rPr lang="en-US" sz="2800" b="1" dirty="0" smtClean="0"/>
              <a:t>).</a:t>
            </a:r>
            <a:endParaRPr lang="en-US" sz="2800" b="1" dirty="0"/>
          </a:p>
        </p:txBody>
      </p:sp>
      <p:pic>
        <p:nvPicPr>
          <p:cNvPr id="2050" name="Picture 2" descr="http://images.clipartpanda.com/asking-clipart-niEyonpxT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524000"/>
            <a:ext cx="2438400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www.clipartbest.com/cliparts/di6/ek9/di6ek9XrT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980485"/>
            <a:ext cx="1143000" cy="1381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sweetclipart.com/multisite/sweetclipart/files/communication_icons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5181600"/>
            <a:ext cx="1544974" cy="897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89753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04800"/>
            <a:ext cx="7024744" cy="1143000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Vocabulary: Search Terms</a:t>
            </a:r>
            <a:endParaRPr lang="en-US" b="1" u="sng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53000"/>
          </a:xfrm>
        </p:spPr>
        <p:txBody>
          <a:bodyPr>
            <a:normAutofit/>
          </a:bodyPr>
          <a:lstStyle/>
          <a:p>
            <a:r>
              <a:rPr lang="en-US" sz="3000" b="1" dirty="0"/>
              <a:t>T</a:t>
            </a:r>
            <a:r>
              <a:rPr lang="en-US" sz="3000" b="1" dirty="0" smtClean="0"/>
              <a:t>he </a:t>
            </a:r>
            <a:r>
              <a:rPr lang="en-US" sz="3000" b="1" dirty="0"/>
              <a:t>words or </a:t>
            </a:r>
            <a:r>
              <a:rPr lang="en-US" sz="3000" b="1" u="sng" dirty="0">
                <a:solidFill>
                  <a:schemeClr val="bg2">
                    <a:lumMod val="75000"/>
                  </a:schemeClr>
                </a:solidFill>
              </a:rPr>
              <a:t>phrases entered into an online search engine to find information</a:t>
            </a:r>
            <a:r>
              <a:rPr lang="en-US" sz="3000" b="1" dirty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sz="3000" b="1" dirty="0"/>
              <a:t>related to the words or phrases</a:t>
            </a:r>
            <a:r>
              <a:rPr lang="en-US" sz="3000" b="1" dirty="0" smtClean="0"/>
              <a:t>.</a:t>
            </a:r>
            <a:br>
              <a:rPr lang="en-US" sz="3000" b="1" dirty="0" smtClean="0"/>
            </a:br>
            <a:r>
              <a:rPr lang="en-US" sz="3000" b="1" dirty="0" smtClean="0"/>
              <a:t/>
            </a:r>
            <a:br>
              <a:rPr lang="en-US" sz="3000" b="1" dirty="0" smtClean="0"/>
            </a:br>
            <a:r>
              <a:rPr lang="en-US" sz="3000" b="1" dirty="0" smtClean="0"/>
              <a:t/>
            </a:r>
            <a:br>
              <a:rPr lang="en-US" sz="3000" b="1" dirty="0" smtClean="0"/>
            </a:br>
            <a:r>
              <a:rPr lang="en-US" sz="3000" b="1" dirty="0" smtClean="0"/>
              <a:t/>
            </a:r>
            <a:br>
              <a:rPr lang="en-US" sz="3000" b="1" dirty="0" smtClean="0"/>
            </a:br>
            <a:r>
              <a:rPr lang="en-US" sz="3000" b="1" dirty="0" smtClean="0"/>
              <a:t/>
            </a:r>
            <a:br>
              <a:rPr lang="en-US" sz="3000" b="1" dirty="0" smtClean="0"/>
            </a:br>
            <a:endParaRPr lang="en-US" sz="3000" b="1" dirty="0" smtClean="0"/>
          </a:p>
          <a:p>
            <a:r>
              <a:rPr lang="en-US" sz="3000" b="1" dirty="0" smtClean="0"/>
              <a:t>To </a:t>
            </a:r>
            <a:r>
              <a:rPr lang="en-US" sz="3000" b="1" dirty="0"/>
              <a:t>find relevant </a:t>
            </a:r>
            <a:r>
              <a:rPr lang="en-US" sz="3000" b="1" dirty="0" smtClean="0"/>
              <a:t>info. </a:t>
            </a:r>
            <a:r>
              <a:rPr lang="en-US" sz="3000" b="1" dirty="0"/>
              <a:t>on the Internet, you need to </a:t>
            </a:r>
            <a:r>
              <a:rPr lang="en-US" sz="3000" b="1" u="sng" dirty="0">
                <a:solidFill>
                  <a:schemeClr val="bg2">
                    <a:lumMod val="75000"/>
                  </a:schemeClr>
                </a:solidFill>
              </a:rPr>
              <a:t>use effective search terms</a:t>
            </a:r>
            <a:r>
              <a:rPr lang="en-US" sz="3000" b="1" dirty="0"/>
              <a:t> </a:t>
            </a:r>
            <a:endParaRPr lang="en-US" sz="3000" b="1" dirty="0" smtClean="0"/>
          </a:p>
          <a:p>
            <a:endParaRPr lang="en-US" b="1" dirty="0"/>
          </a:p>
        </p:txBody>
      </p:sp>
      <p:pic>
        <p:nvPicPr>
          <p:cNvPr id="3074" name="Picture 2" descr="http://www.scottsboro.org/~flewis/SF%20Reading%20Street/Sixth%20Grade/images/school_research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3403" y="2895600"/>
            <a:ext cx="3077197" cy="22556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clker.com/cliparts/p/D/p/F/1/l/earth-search-m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971800"/>
            <a:ext cx="1816281" cy="2115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logos.co/1024/royalty-free-vector-logo-icon-of-a-3d-computer-hand-cursor-clicking-on-a-green-search-button-online-by-beboy-418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74" t="24279" r="10163" b="19852"/>
          <a:stretch/>
        </p:blipFill>
        <p:spPr bwMode="auto">
          <a:xfrm>
            <a:off x="2971800" y="3270267"/>
            <a:ext cx="2438400" cy="1758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985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2286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4500" b="1" u="sng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Search Terms</a:t>
            </a:r>
            <a:endParaRPr lang="en-US" sz="4500" b="1" u="sng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3508977"/>
          </a:xfrm>
        </p:spPr>
        <p:txBody>
          <a:bodyPr>
            <a:normAutofit/>
          </a:bodyPr>
          <a:lstStyle/>
          <a:p>
            <a:r>
              <a:rPr lang="en-US" sz="3000" b="1" dirty="0" smtClean="0"/>
              <a:t>Choose terms that </a:t>
            </a:r>
            <a:r>
              <a:rPr lang="en-US" sz="3000" b="1" u="sng" dirty="0" smtClean="0">
                <a:solidFill>
                  <a:schemeClr val="bg2">
                    <a:lumMod val="75000"/>
                  </a:schemeClr>
                </a:solidFill>
              </a:rPr>
              <a:t>narrow your results.</a:t>
            </a:r>
            <a:r>
              <a:rPr lang="en-US" sz="3000" b="1" dirty="0" smtClean="0"/>
              <a:t/>
            </a:r>
            <a:br>
              <a:rPr lang="en-US" sz="3000" b="1" dirty="0" smtClean="0"/>
            </a:br>
            <a:endParaRPr lang="en-US" sz="3000" b="1" dirty="0" smtClean="0"/>
          </a:p>
          <a:p>
            <a:r>
              <a:rPr lang="en-US" sz="2700" b="1" i="1" dirty="0" smtClean="0">
                <a:solidFill>
                  <a:schemeClr val="accent4">
                    <a:lumMod val="50000"/>
                  </a:schemeClr>
                </a:solidFill>
              </a:rPr>
              <a:t>For example, searching “driving accidents” will return broad information, but searching the term “distracted driving” will return results more closely in line with topic</a:t>
            </a:r>
          </a:p>
          <a:p>
            <a:endParaRPr lang="en-US" sz="3000" b="1" dirty="0"/>
          </a:p>
        </p:txBody>
      </p:sp>
      <p:pic>
        <p:nvPicPr>
          <p:cNvPr id="4098" name="Picture 2" descr="https://www.aaafoundation.org/sites/default/files/AA01076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4280848"/>
            <a:ext cx="3048000" cy="2059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thumbs.dreamstime.com/z/car-accident-2104167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56" t="28428" r="6628" b="24092"/>
          <a:stretch/>
        </p:blipFill>
        <p:spPr bwMode="auto">
          <a:xfrm>
            <a:off x="582305" y="4648200"/>
            <a:ext cx="4415050" cy="1540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41581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228600"/>
            <a:ext cx="7024744" cy="1143000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Using the Internet</a:t>
            </a:r>
            <a:endParaRPr lang="en-US" b="1" u="sng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5105400"/>
          </a:xfrm>
        </p:spPr>
        <p:txBody>
          <a:bodyPr>
            <a:normAutofit/>
          </a:bodyPr>
          <a:lstStyle/>
          <a:p>
            <a:r>
              <a:rPr lang="en-US" sz="3000" b="1" dirty="0" smtClean="0"/>
              <a:t>The Internet has a lot of information that is </a:t>
            </a:r>
            <a:r>
              <a:rPr lang="en-US" sz="3000" b="1" u="sng" dirty="0" smtClean="0">
                <a:solidFill>
                  <a:schemeClr val="bg2">
                    <a:lumMod val="75000"/>
                  </a:schemeClr>
                </a:solidFill>
              </a:rPr>
              <a:t>not reliable or credible</a:t>
            </a:r>
            <a:br>
              <a:rPr lang="en-US" sz="3000" b="1" u="sng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3000" b="1" u="sng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en-US" sz="3000" b="1" u="sng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3000" b="1" u="sng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en-US" sz="3000" b="1" u="sng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3000" b="1" u="sng" dirty="0" smtClean="0">
                <a:solidFill>
                  <a:schemeClr val="bg2">
                    <a:lumMod val="75000"/>
                  </a:schemeClr>
                </a:solidFill>
              </a:rPr>
              <a:t/>
            </a:r>
            <a:br>
              <a:rPr lang="en-US" sz="3000" b="1" u="sng" dirty="0" smtClean="0">
                <a:solidFill>
                  <a:schemeClr val="bg2">
                    <a:lumMod val="75000"/>
                  </a:schemeClr>
                </a:solidFill>
              </a:rPr>
            </a:br>
            <a:r>
              <a:rPr lang="en-US" sz="3000" b="1" dirty="0" smtClean="0"/>
              <a:t/>
            </a:r>
            <a:br>
              <a:rPr lang="en-US" sz="3000" b="1" dirty="0" smtClean="0"/>
            </a:br>
            <a:endParaRPr lang="en-US" sz="3000" b="1" dirty="0" smtClean="0"/>
          </a:p>
          <a:p>
            <a:r>
              <a:rPr lang="en-US" sz="3000" b="1" dirty="0" smtClean="0"/>
              <a:t>You must </a:t>
            </a:r>
            <a:r>
              <a:rPr lang="en-US" sz="3000" b="1" u="sng" dirty="0" smtClean="0">
                <a:solidFill>
                  <a:schemeClr val="bg2">
                    <a:lumMod val="75000"/>
                  </a:schemeClr>
                </a:solidFill>
              </a:rPr>
              <a:t>carefully examine the web sites</a:t>
            </a:r>
            <a:r>
              <a:rPr lang="en-US" sz="3000" b="1" dirty="0" smtClean="0">
                <a:solidFill>
                  <a:schemeClr val="bg2">
                    <a:lumMod val="75000"/>
                  </a:schemeClr>
                </a:solidFill>
              </a:rPr>
              <a:t> </a:t>
            </a:r>
            <a:r>
              <a:rPr lang="en-US" sz="3000" b="1" dirty="0" smtClean="0"/>
              <a:t>that offer information</a:t>
            </a:r>
          </a:p>
        </p:txBody>
      </p:sp>
      <p:pic>
        <p:nvPicPr>
          <p:cNvPr id="5124" name="Picture 4" descr="http://internet.phillipmartin.info/la_notetaking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2971800"/>
            <a:ext cx="4495800" cy="1800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www.clker.com/cliparts/F/P/m/v/c/F/internet-hi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819400"/>
            <a:ext cx="2286000" cy="2122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29363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228600"/>
            <a:ext cx="7024744" cy="1143000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Using the Internet</a:t>
            </a:r>
            <a:endParaRPr lang="en-US" b="1" u="sng" dirty="0">
              <a:solidFill>
                <a:schemeClr val="bg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10540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endParaRPr lang="en-US" sz="3000" b="1" dirty="0" smtClean="0"/>
          </a:p>
          <a:p>
            <a:r>
              <a:rPr lang="en-US" sz="3000" b="1" u="sng" dirty="0" smtClean="0">
                <a:solidFill>
                  <a:schemeClr val="bg2">
                    <a:lumMod val="75000"/>
                  </a:schemeClr>
                </a:solidFill>
              </a:rPr>
              <a:t>Faulty information </a:t>
            </a:r>
            <a:r>
              <a:rPr lang="en-US" sz="3000" b="1" dirty="0" smtClean="0"/>
              <a:t>and unreliable sources </a:t>
            </a:r>
            <a:r>
              <a:rPr lang="en-US" sz="3000" b="1" u="sng" dirty="0" smtClean="0">
                <a:solidFill>
                  <a:schemeClr val="bg2">
                    <a:lumMod val="75000"/>
                  </a:schemeClr>
                </a:solidFill>
              </a:rPr>
              <a:t>undermine the validity </a:t>
            </a:r>
            <a:r>
              <a:rPr lang="en-US" sz="3000" b="1" dirty="0" smtClean="0"/>
              <a:t>of one’s argument</a:t>
            </a:r>
          </a:p>
          <a:p>
            <a:endParaRPr lang="en-US" b="1" dirty="0"/>
          </a:p>
        </p:txBody>
      </p:sp>
      <p:pic>
        <p:nvPicPr>
          <p:cNvPr id="6146" name="Picture 2" descr="http://images.clipartof.com/Royalty-Free-RF-Clipart-Illustration-Of-A-Blue-Molecule-Internet-Globe-10246716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069" b="8535"/>
          <a:stretch/>
        </p:blipFill>
        <p:spPr bwMode="auto">
          <a:xfrm>
            <a:off x="1066800" y="3048000"/>
            <a:ext cx="3810000" cy="3012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www.krg.org/grafik/uploaded/2014/off_forms_photo__2014_03_15_h3m10s58__D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330346"/>
            <a:ext cx="2857500" cy="2447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6846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500" b="1" u="sng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Lets Explore </a:t>
            </a:r>
            <a:endParaRPr lang="en-US" sz="6500" b="1" u="sng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http://www.ushmm.org/learn/students/the-holocaust-a-learning-site-for-students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94935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Custom 6">
      <a:dk1>
        <a:sysClr val="windowText" lastClr="000000"/>
      </a:dk1>
      <a:lt1>
        <a:sysClr val="window" lastClr="FFFFFF"/>
      </a:lt1>
      <a:dk2>
        <a:srgbClr val="3E3D2D"/>
      </a:dk2>
      <a:lt2>
        <a:srgbClr val="00B0F0"/>
      </a:lt2>
      <a:accent1>
        <a:srgbClr val="000000"/>
      </a:accent1>
      <a:accent2>
        <a:srgbClr val="000000"/>
      </a:accent2>
      <a:accent3>
        <a:srgbClr val="542378"/>
      </a:accent3>
      <a:accent4>
        <a:srgbClr val="CF67F9"/>
      </a:accent4>
      <a:accent5>
        <a:srgbClr val="7030A0"/>
      </a:accent5>
      <a:accent6>
        <a:srgbClr val="000000"/>
      </a:accent6>
      <a:hlink>
        <a:srgbClr val="E68200"/>
      </a:hlink>
      <a:folHlink>
        <a:srgbClr val="FFA94A"/>
      </a:folHlink>
    </a:clrScheme>
    <a:fontScheme name="Custom 1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427</TotalTime>
  <Words>122</Words>
  <Application>Microsoft Office PowerPoint</Application>
  <PresentationFormat>On-screen Show (4:3)</PresentationFormat>
  <Paragraphs>30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Austin</vt:lpstr>
      <vt:lpstr>Do Now!</vt:lpstr>
      <vt:lpstr>Effective Research</vt:lpstr>
      <vt:lpstr>Vocabulary: Research</vt:lpstr>
      <vt:lpstr>Steps of the Research Process</vt:lpstr>
      <vt:lpstr>Vocabulary: Search Terms</vt:lpstr>
      <vt:lpstr>Search Terms</vt:lpstr>
      <vt:lpstr>Using the Internet</vt:lpstr>
      <vt:lpstr>Using the Internet</vt:lpstr>
      <vt:lpstr>Lets Explore </vt:lpstr>
      <vt:lpstr>On your own…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</dc:title>
  <dc:creator>Goodine, Lindsey</dc:creator>
  <cp:lastModifiedBy>Shettle, Meghan</cp:lastModifiedBy>
  <cp:revision>13</cp:revision>
  <dcterms:created xsi:type="dcterms:W3CDTF">2015-01-18T21:15:26Z</dcterms:created>
  <dcterms:modified xsi:type="dcterms:W3CDTF">2015-03-11T12:07:13Z</dcterms:modified>
</cp:coreProperties>
</file>